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Nunito"/>
      <p:regular r:id="rId23"/>
      <p:bold r:id="rId24"/>
      <p:italic r:id="rId25"/>
      <p:boldItalic r:id="rId26"/>
    </p:embeddedFont>
    <p:embeddedFont>
      <p:font typeface="Maven Pro"/>
      <p:regular r:id="rId27"/>
      <p:bold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MavenPro-bold.fntdata"/><Relationship Id="rId27"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jpg>
</file>

<file path=ppt/media/image13.jp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Each team will have two of their members present their group’s work.</a:t>
            </a:r>
            <a:endParaRPr/>
          </a:p>
          <a:p>
            <a:pPr indent="0" lvl="0" marL="0" rtl="0" algn="l">
              <a:spcBef>
                <a:spcPts val="0"/>
              </a:spcBef>
              <a:spcAft>
                <a:spcPts val="0"/>
              </a:spcAft>
              <a:buClr>
                <a:schemeClr val="dk1"/>
              </a:buClr>
              <a:buSzPts val="1100"/>
              <a:buFont typeface="Arial"/>
              <a:buNone/>
            </a:pPr>
            <a:r>
              <a:rPr lang="en"/>
              <a:t>• Team members should prepare a 10-minute PowerPoint presentation including:</a:t>
            </a:r>
            <a:endParaRPr/>
          </a:p>
          <a:p>
            <a:pPr indent="0" lvl="0" marL="0" rtl="0" algn="l">
              <a:spcBef>
                <a:spcPts val="0"/>
              </a:spcBef>
              <a:spcAft>
                <a:spcPts val="0"/>
              </a:spcAft>
              <a:buClr>
                <a:schemeClr val="dk1"/>
              </a:buClr>
              <a:buSzPts val="1100"/>
              <a:buFont typeface="Arial"/>
              <a:buNone/>
            </a:pPr>
            <a:r>
              <a:rPr lang="en"/>
              <a:t>I. “Bridge Design” – How your team came up with 1st iteration bridge concept,</a:t>
            </a:r>
            <a:endParaRPr/>
          </a:p>
          <a:p>
            <a:pPr indent="0" lvl="0" marL="0" rtl="0" algn="l">
              <a:spcBef>
                <a:spcPts val="0"/>
              </a:spcBef>
              <a:spcAft>
                <a:spcPts val="0"/>
              </a:spcAft>
              <a:buClr>
                <a:schemeClr val="dk1"/>
              </a:buClr>
              <a:buSzPts val="1100"/>
              <a:buFont typeface="Arial"/>
              <a:buNone/>
            </a:pPr>
            <a:r>
              <a:rPr lang="en"/>
              <a:t>with a SolidWorks rendering of the bridge architecture(s);</a:t>
            </a:r>
            <a:endParaRPr/>
          </a:p>
          <a:p>
            <a:pPr indent="0" lvl="0" marL="0" rtl="0" algn="l">
              <a:spcBef>
                <a:spcPts val="0"/>
              </a:spcBef>
              <a:spcAft>
                <a:spcPts val="0"/>
              </a:spcAft>
              <a:buClr>
                <a:schemeClr val="dk1"/>
              </a:buClr>
              <a:buSzPts val="1100"/>
              <a:buFont typeface="Arial"/>
              <a:buNone/>
            </a:pPr>
            <a:r>
              <a:rPr lang="en"/>
              <a:t>II. “Fabrication Considerations” – Discussion of support structure design (with</a:t>
            </a:r>
            <a:endParaRPr/>
          </a:p>
          <a:p>
            <a:pPr indent="0" lvl="0" marL="0" rtl="0" algn="l">
              <a:spcBef>
                <a:spcPts val="0"/>
              </a:spcBef>
              <a:spcAft>
                <a:spcPts val="0"/>
              </a:spcAft>
              <a:buClr>
                <a:schemeClr val="dk1"/>
              </a:buClr>
              <a:buSzPts val="1100"/>
              <a:buFont typeface="Arial"/>
              <a:buNone/>
            </a:pPr>
            <a:r>
              <a:rPr lang="en"/>
              <a:t>SolidWorks rendering), rationale for print orientation and infill/shell settings;</a:t>
            </a:r>
            <a:endParaRPr/>
          </a:p>
          <a:p>
            <a:pPr indent="0" lvl="0" marL="0" rtl="0" algn="l">
              <a:spcBef>
                <a:spcPts val="0"/>
              </a:spcBef>
              <a:spcAft>
                <a:spcPts val="0"/>
              </a:spcAft>
              <a:buClr>
                <a:schemeClr val="dk1"/>
              </a:buClr>
              <a:buSzPts val="1100"/>
              <a:buFont typeface="Arial"/>
              <a:buNone/>
            </a:pPr>
            <a:r>
              <a:rPr lang="en"/>
              <a:t>III. “Fabrication Results” – Results (with images/video) for 1st iteration: (i) bridge</a:t>
            </a:r>
            <a:endParaRPr/>
          </a:p>
          <a:p>
            <a:pPr indent="0" lvl="0" marL="0" rtl="0" algn="l">
              <a:spcBef>
                <a:spcPts val="0"/>
              </a:spcBef>
              <a:spcAft>
                <a:spcPts val="0"/>
              </a:spcAft>
              <a:buClr>
                <a:schemeClr val="dk1"/>
              </a:buClr>
              <a:buSzPts val="1100"/>
              <a:buFont typeface="Arial"/>
              <a:buNone/>
            </a:pPr>
            <a:r>
              <a:rPr lang="en"/>
              <a:t>as-received (bridge+support structures), and (ii) post-processing protocols;</a:t>
            </a:r>
            <a:endParaRPr/>
          </a:p>
          <a:p>
            <a:pPr indent="0" lvl="0" marL="0" rtl="0" algn="l">
              <a:spcBef>
                <a:spcPts val="0"/>
              </a:spcBef>
              <a:spcAft>
                <a:spcPts val="0"/>
              </a:spcAft>
              <a:buClr>
                <a:schemeClr val="dk1"/>
              </a:buClr>
              <a:buSzPts val="1100"/>
              <a:buFont typeface="Arial"/>
              <a:buNone/>
            </a:pPr>
            <a:r>
              <a:rPr lang="en"/>
              <a:t>IV. “Experimental Results” – Video of the preliminary 1st iteration bridge testing</a:t>
            </a:r>
            <a:endParaRPr/>
          </a:p>
          <a:p>
            <a:pPr indent="0" lvl="0" marL="0" rtl="0" algn="l">
              <a:spcBef>
                <a:spcPts val="0"/>
              </a:spcBef>
              <a:spcAft>
                <a:spcPts val="0"/>
              </a:spcAft>
              <a:buClr>
                <a:schemeClr val="dk1"/>
              </a:buClr>
              <a:buSzPts val="1100"/>
              <a:buFont typeface="Arial"/>
              <a:buNone/>
            </a:pPr>
            <a:r>
              <a:rPr lang="en"/>
              <a:t>(which can be sped up, or cut together if needed), images and discussion of</a:t>
            </a:r>
            <a:endParaRPr/>
          </a:p>
          <a:p>
            <a:pPr indent="0" lvl="0" marL="0" rtl="0" algn="l">
              <a:spcBef>
                <a:spcPts val="0"/>
              </a:spcBef>
              <a:spcAft>
                <a:spcPts val="0"/>
              </a:spcAft>
              <a:buClr>
                <a:schemeClr val="dk1"/>
              </a:buClr>
              <a:buSzPts val="1100"/>
              <a:buFont typeface="Arial"/>
              <a:buNone/>
            </a:pPr>
            <a:r>
              <a:rPr lang="en"/>
              <a:t>where the bridge broke (and why you think it broke there) if applicable;</a:t>
            </a:r>
            <a:endParaRPr/>
          </a:p>
          <a:p>
            <a:pPr indent="0" lvl="0" marL="0" rtl="0" algn="l">
              <a:spcBef>
                <a:spcPts val="0"/>
              </a:spcBef>
              <a:spcAft>
                <a:spcPts val="0"/>
              </a:spcAft>
              <a:buClr>
                <a:schemeClr val="dk1"/>
              </a:buClr>
              <a:buSzPts val="1100"/>
              <a:buFont typeface="Arial"/>
              <a:buNone/>
            </a:pPr>
            <a:r>
              <a:rPr lang="en"/>
              <a:t>V. Repeat I. through V. for the 2nd iteration (make sure to discuss how your</a:t>
            </a:r>
            <a:endParaRPr/>
          </a:p>
          <a:p>
            <a:pPr indent="0" lvl="0" marL="0" rtl="0" algn="l">
              <a:spcBef>
                <a:spcPts val="0"/>
              </a:spcBef>
              <a:spcAft>
                <a:spcPts val="0"/>
              </a:spcAft>
              <a:buClr>
                <a:schemeClr val="dk1"/>
              </a:buClr>
              <a:buSzPts val="1100"/>
              <a:buFont typeface="Arial"/>
              <a:buNone/>
            </a:pPr>
            <a:r>
              <a:rPr lang="en"/>
              <a:t>design/results changed with respect to the 1st iteration test); and</a:t>
            </a:r>
            <a:endParaRPr/>
          </a:p>
          <a:p>
            <a:pPr indent="0" lvl="0" marL="0" rtl="0" algn="l">
              <a:spcBef>
                <a:spcPts val="0"/>
              </a:spcBef>
              <a:spcAft>
                <a:spcPts val="0"/>
              </a:spcAft>
              <a:buClr>
                <a:schemeClr val="dk1"/>
              </a:buClr>
              <a:buSzPts val="1100"/>
              <a:buFont typeface="Arial"/>
              <a:buNone/>
            </a:pPr>
            <a:r>
              <a:rPr lang="en"/>
              <a:t>VI. “Lessons Learned” – Discussion of any important differences between your</a:t>
            </a:r>
            <a:endParaRPr/>
          </a:p>
          <a:p>
            <a:pPr indent="0" lvl="0" marL="0" rtl="0" algn="l">
              <a:spcBef>
                <a:spcPts val="0"/>
              </a:spcBef>
              <a:spcAft>
                <a:spcPts val="0"/>
              </a:spcAft>
              <a:buClr>
                <a:schemeClr val="dk1"/>
              </a:buClr>
              <a:buSzPts val="1100"/>
              <a:buFont typeface="Arial"/>
              <a:buNone/>
            </a:pPr>
            <a:r>
              <a:rPr lang="en"/>
              <a:t>original CAD designs and the actual 3D printed parts, anything that happened</a:t>
            </a:r>
            <a:endParaRPr/>
          </a:p>
          <a:p>
            <a:pPr indent="0" lvl="0" marL="0" rtl="0" algn="l">
              <a:spcBef>
                <a:spcPts val="0"/>
              </a:spcBef>
              <a:spcAft>
                <a:spcPts val="0"/>
              </a:spcAft>
              <a:buClr>
                <a:schemeClr val="dk1"/>
              </a:buClr>
              <a:buSzPts val="1100"/>
              <a:buFont typeface="Arial"/>
              <a:buNone/>
            </a:pPr>
            <a:r>
              <a:rPr lang="en"/>
              <a:t>that you didn’t expect, and future recommendations for design, fabrication,</a:t>
            </a:r>
            <a:endParaRPr/>
          </a:p>
          <a:p>
            <a:pPr indent="0" lvl="0" marL="0" rtl="0" algn="l">
              <a:spcBef>
                <a:spcPts val="0"/>
              </a:spcBef>
              <a:spcAft>
                <a:spcPts val="0"/>
              </a:spcAft>
              <a:buNone/>
            </a:pPr>
            <a:r>
              <a:rPr lang="en"/>
              <a:t>and/or processing changes (especially relevant to your final results).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bcdeeba8ee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bcdeeba8ee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bcdeeba8ee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bcdeeba8ee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2.8 mm no infill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bcdeeba8ee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bcdeeba8ee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cdeeba8ee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cdeeba8ee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bcdeeba8ee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bcdeeba8ee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bcdeeba8ee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bcdeeba8ee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cdeeba8ee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cdeeba8ee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bcdeeba8ee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bcdeeba8ee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bcdeeba8ee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bcdeeba8ee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bcdeeba8ee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bcdeeba8ee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decided to go with an arch bridge since arches are a very strong shape and additive manufacturing lends itself to the geometry- you couldn’t build this </a:t>
            </a:r>
            <a:r>
              <a:rPr lang="en"/>
              <a:t>with 2x4s. Our original inspiration was the Anzi bridge in China which is one of the longest standing bridges in the world and the longest in China. (click)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for specifics on the design, we added a triangular truss design to either side and made each beam 2.1mm wide to keep it a multiple of 0.7mm. The total height was 75mm and width was 73.6mm, but the total length was 190mm, which as we’ll see later posed an issue for testing.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bcdeeba8ee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bcdeeba8ee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c40c0623c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c40c0623c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bcdeeba8ee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bcdeeba8ee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some images of how our bridge turned out before support and raft removal, as well as a 3d rotational view of the final product. It looks great at first glance despite some stringing particularly on the diagonal members.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c40c0623c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c40c0623c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issue with the print is that there was a print error at the support of the interior arch. This seemed like it would pose serious issues with the bridge’s internal integrity, so we made the decision to leave the rectangular supports in place during testing for additional structural support.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Overall, support removal was quite easy for the hexagonal panels, and slightly more difficult for the raft. We had to use box cutters and a lot of care in order to remove the raft without harming the bridge or ourselves.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bcdeeba8ee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bcdeeba8ee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c40c0623c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c40c0623c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4.png"/><Relationship Id="rId7"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drive.google.com/file/d/1dN1rBvES3tcCCfhuqj_nv-0t8SFJtYGh/view" TargetMode="External"/><Relationship Id="rId4" Type="http://schemas.openxmlformats.org/officeDocument/2006/relationships/image" Target="../media/image1.jpg"/><Relationship Id="rId5" Type="http://schemas.openxmlformats.org/officeDocument/2006/relationships/image" Target="../media/image10.jpg"/><Relationship Id="rId6"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drive.google.com/file/d/1eActRsoWogDkQ9rS7aM1lsVKZbcJlFPP/view" TargetMode="Externa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2070650"/>
            <a:ext cx="4640100" cy="154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Design Challenge 1</a:t>
            </a:r>
            <a:endParaRPr/>
          </a:p>
        </p:txBody>
      </p:sp>
      <p:sp>
        <p:nvSpPr>
          <p:cNvPr id="278" name="Google Shape;278;p13"/>
          <p:cNvSpPr txBox="1"/>
          <p:nvPr>
            <p:ph idx="1" type="subTitle"/>
          </p:nvPr>
        </p:nvSpPr>
        <p:spPr>
          <a:xfrm>
            <a:off x="824000" y="3596300"/>
            <a:ext cx="45279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Raghav Agarwal, Veeresh Ayyagari, Yubo Cao, Camille Levine, Ziyang Shen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343" name="Shape 343"/>
        <p:cNvGrpSpPr/>
        <p:nvPr/>
      </p:nvGrpSpPr>
      <p:grpSpPr>
        <a:xfrm>
          <a:off x="0" y="0"/>
          <a:ext cx="0" cy="0"/>
          <a:chOff x="0" y="0"/>
          <a:chExt cx="0" cy="0"/>
        </a:xfrm>
      </p:grpSpPr>
      <p:sp>
        <p:nvSpPr>
          <p:cNvPr id="344" name="Google Shape;344;p22"/>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Iteration 2</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Bridge Design</a:t>
            </a:r>
            <a:endParaRPr/>
          </a:p>
          <a:p>
            <a:pPr indent="0" lvl="0" marL="0" rtl="0" algn="l">
              <a:spcBef>
                <a:spcPts val="0"/>
              </a:spcBef>
              <a:spcAft>
                <a:spcPts val="0"/>
              </a:spcAft>
              <a:buNone/>
            </a:pPr>
            <a:r>
              <a:rPr lang="en" sz="1866"/>
              <a:t>Iteration 2</a:t>
            </a:r>
            <a:endParaRPr/>
          </a:p>
        </p:txBody>
      </p:sp>
      <p:pic>
        <p:nvPicPr>
          <p:cNvPr id="350" name="Google Shape;350;p23"/>
          <p:cNvPicPr preferRelativeResize="0"/>
          <p:nvPr/>
        </p:nvPicPr>
        <p:blipFill rotWithShape="1">
          <a:blip r:embed="rId3">
            <a:alphaModFix/>
          </a:blip>
          <a:srcRect b="0" l="7900" r="4419" t="3147"/>
          <a:stretch/>
        </p:blipFill>
        <p:spPr>
          <a:xfrm>
            <a:off x="5722450" y="122450"/>
            <a:ext cx="3311651" cy="2138426"/>
          </a:xfrm>
          <a:prstGeom prst="rect">
            <a:avLst/>
          </a:prstGeom>
          <a:noFill/>
          <a:ln>
            <a:noFill/>
          </a:ln>
        </p:spPr>
      </p:pic>
      <p:pic>
        <p:nvPicPr>
          <p:cNvPr id="351" name="Google Shape;351;p23"/>
          <p:cNvPicPr preferRelativeResize="0"/>
          <p:nvPr/>
        </p:nvPicPr>
        <p:blipFill>
          <a:blip r:embed="rId4">
            <a:alphaModFix/>
          </a:blip>
          <a:stretch>
            <a:fillRect/>
          </a:stretch>
        </p:blipFill>
        <p:spPr>
          <a:xfrm>
            <a:off x="352825" y="2355100"/>
            <a:ext cx="6057178" cy="2651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Considerations</a:t>
            </a:r>
            <a:endParaRPr/>
          </a:p>
          <a:p>
            <a:pPr indent="0" lvl="0" marL="0" rtl="0" algn="l">
              <a:spcBef>
                <a:spcPts val="0"/>
              </a:spcBef>
              <a:spcAft>
                <a:spcPts val="0"/>
              </a:spcAft>
              <a:buNone/>
            </a:pPr>
            <a:r>
              <a:rPr lang="en" sz="1866"/>
              <a:t>Iteration 2</a:t>
            </a:r>
            <a:endParaRPr/>
          </a:p>
        </p:txBody>
      </p:sp>
      <p:sp>
        <p:nvSpPr>
          <p:cNvPr id="357" name="Google Shape;357;p2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Results</a:t>
            </a:r>
            <a:endParaRPr/>
          </a:p>
          <a:p>
            <a:pPr indent="0" lvl="0" marL="0" rtl="0" algn="l">
              <a:spcBef>
                <a:spcPts val="0"/>
              </a:spcBef>
              <a:spcAft>
                <a:spcPts val="0"/>
              </a:spcAft>
              <a:buNone/>
            </a:pPr>
            <a:r>
              <a:rPr lang="en" sz="1866"/>
              <a:t>Iteration 2</a:t>
            </a:r>
            <a:endParaRPr sz="1866"/>
          </a:p>
        </p:txBody>
      </p:sp>
      <p:sp>
        <p:nvSpPr>
          <p:cNvPr id="363" name="Google Shape;363;p2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Experimental Results</a:t>
            </a:r>
            <a:endParaRPr/>
          </a:p>
          <a:p>
            <a:pPr indent="0" lvl="0" marL="0" rtl="0" algn="l">
              <a:spcBef>
                <a:spcPts val="0"/>
              </a:spcBef>
              <a:spcAft>
                <a:spcPts val="0"/>
              </a:spcAft>
              <a:buNone/>
            </a:pPr>
            <a:r>
              <a:rPr lang="en" sz="1866"/>
              <a:t>Iteration 2</a:t>
            </a:r>
            <a:endParaRPr/>
          </a:p>
        </p:txBody>
      </p:sp>
      <p:sp>
        <p:nvSpPr>
          <p:cNvPr id="369" name="Google Shape;369;p2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373" name="Shape 373"/>
        <p:cNvGrpSpPr/>
        <p:nvPr/>
      </p:nvGrpSpPr>
      <p:grpSpPr>
        <a:xfrm>
          <a:off x="0" y="0"/>
          <a:ext cx="0" cy="0"/>
          <a:chOff x="0" y="0"/>
          <a:chExt cx="0" cy="0"/>
        </a:xfrm>
      </p:grpSpPr>
      <p:sp>
        <p:nvSpPr>
          <p:cNvPr id="374" name="Google Shape;374;p27"/>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Lessons Learned</a:t>
            </a:r>
            <a:endParaRPr/>
          </a:p>
        </p:txBody>
      </p:sp>
      <p:sp>
        <p:nvSpPr>
          <p:cNvPr id="380" name="Google Shape;380;p2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a:t>
            </a:r>
            <a:endParaRPr/>
          </a:p>
        </p:txBody>
      </p:sp>
      <p:sp>
        <p:nvSpPr>
          <p:cNvPr id="386" name="Google Shape;386;p2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(bibliography?)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Iteration 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pic>
        <p:nvPicPr>
          <p:cNvPr id="288" name="Google Shape;288;p15"/>
          <p:cNvPicPr preferRelativeResize="0"/>
          <p:nvPr/>
        </p:nvPicPr>
        <p:blipFill rotWithShape="1">
          <a:blip r:embed="rId3">
            <a:alphaModFix/>
          </a:blip>
          <a:srcRect b="0" l="0" r="0" t="24402"/>
          <a:stretch/>
        </p:blipFill>
        <p:spPr>
          <a:xfrm>
            <a:off x="3985400" y="2432675"/>
            <a:ext cx="5092672" cy="2541599"/>
          </a:xfrm>
          <a:prstGeom prst="rect">
            <a:avLst/>
          </a:prstGeom>
          <a:noFill/>
          <a:ln>
            <a:noFill/>
          </a:ln>
        </p:spPr>
      </p:pic>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Bridge Design</a:t>
            </a:r>
            <a:endParaRPr/>
          </a:p>
          <a:p>
            <a:pPr indent="0" lvl="0" marL="0" rtl="0" algn="l">
              <a:spcBef>
                <a:spcPts val="0"/>
              </a:spcBef>
              <a:spcAft>
                <a:spcPts val="0"/>
              </a:spcAft>
              <a:buNone/>
            </a:pPr>
            <a:r>
              <a:rPr lang="en" sz="1866"/>
              <a:t>Iteration 1</a:t>
            </a:r>
            <a:endParaRPr sz="1866"/>
          </a:p>
        </p:txBody>
      </p:sp>
      <p:sp>
        <p:nvSpPr>
          <p:cNvPr id="290" name="Google Shape;290;p15"/>
          <p:cNvSpPr txBox="1"/>
          <p:nvPr>
            <p:ph idx="1" type="body"/>
          </p:nvPr>
        </p:nvSpPr>
        <p:spPr>
          <a:xfrm>
            <a:off x="239225" y="1441000"/>
            <a:ext cx="5352600" cy="2541600"/>
          </a:xfrm>
          <a:prstGeom prst="rect">
            <a:avLst/>
          </a:prstGeom>
        </p:spPr>
        <p:txBody>
          <a:bodyPr anchorCtr="0" anchor="t" bIns="91425" lIns="91425" spcFirstLastPara="1" rIns="91425" wrap="square" tIns="91425">
            <a:normAutofit/>
          </a:bodyPr>
          <a:lstStyle/>
          <a:p>
            <a:pPr indent="-311150" lvl="0" marL="457200" rtl="0" algn="l">
              <a:lnSpc>
                <a:spcPct val="115000"/>
              </a:lnSpc>
              <a:spcBef>
                <a:spcPts val="0"/>
              </a:spcBef>
              <a:spcAft>
                <a:spcPts val="0"/>
              </a:spcAft>
              <a:buSzPts val="1300"/>
              <a:buChar char="●"/>
            </a:pPr>
            <a:r>
              <a:rPr lang="en"/>
              <a:t>Arch design originally inspired by Anzi bridge in China- the oldest standing bridge in the country! </a:t>
            </a:r>
            <a:endParaRPr/>
          </a:p>
          <a:p>
            <a:pPr indent="-311150" lvl="0" marL="457200" rtl="0" algn="l">
              <a:lnSpc>
                <a:spcPct val="115000"/>
              </a:lnSpc>
              <a:spcBef>
                <a:spcPts val="1000"/>
              </a:spcBef>
              <a:spcAft>
                <a:spcPts val="0"/>
              </a:spcAft>
              <a:buSzPts val="1300"/>
              <a:buChar char="●"/>
            </a:pPr>
            <a:r>
              <a:rPr lang="en"/>
              <a:t>Triangular truss design on either side</a:t>
            </a:r>
            <a:endParaRPr/>
          </a:p>
          <a:p>
            <a:pPr indent="-311150" lvl="0" marL="457200" rtl="0" algn="l">
              <a:lnSpc>
                <a:spcPct val="115000"/>
              </a:lnSpc>
              <a:spcBef>
                <a:spcPts val="1000"/>
              </a:spcBef>
              <a:spcAft>
                <a:spcPts val="0"/>
              </a:spcAft>
              <a:buSzPts val="1300"/>
              <a:buChar char="●"/>
            </a:pPr>
            <a:r>
              <a:rPr lang="en"/>
              <a:t>Widths of beams: 2.1mm</a:t>
            </a:r>
            <a:endParaRPr/>
          </a:p>
          <a:p>
            <a:pPr indent="-311150" lvl="0" marL="457200" rtl="0" algn="l">
              <a:lnSpc>
                <a:spcPct val="115000"/>
              </a:lnSpc>
              <a:spcBef>
                <a:spcPts val="1000"/>
              </a:spcBef>
              <a:spcAft>
                <a:spcPts val="0"/>
              </a:spcAft>
              <a:buSzPts val="1300"/>
              <a:buChar char="●"/>
            </a:pPr>
            <a:r>
              <a:rPr lang="en"/>
              <a:t>Total height 75mm</a:t>
            </a:r>
            <a:endParaRPr/>
          </a:p>
          <a:p>
            <a:pPr indent="-311150" lvl="0" marL="457200" rtl="0" algn="l">
              <a:lnSpc>
                <a:spcPct val="115000"/>
              </a:lnSpc>
              <a:spcBef>
                <a:spcPts val="1000"/>
              </a:spcBef>
              <a:spcAft>
                <a:spcPts val="0"/>
              </a:spcAft>
              <a:buSzPts val="1300"/>
              <a:buChar char="●"/>
            </a:pPr>
            <a:r>
              <a:rPr lang="en"/>
              <a:t>Total width 73.6mm</a:t>
            </a:r>
            <a:endParaRPr/>
          </a:p>
          <a:p>
            <a:pPr indent="-311150" lvl="0" marL="457200" rtl="0" algn="l">
              <a:lnSpc>
                <a:spcPct val="115000"/>
              </a:lnSpc>
              <a:spcBef>
                <a:spcPts val="1000"/>
              </a:spcBef>
              <a:spcAft>
                <a:spcPts val="1000"/>
              </a:spcAft>
              <a:buSzPts val="1300"/>
              <a:buChar char="●"/>
            </a:pPr>
            <a:r>
              <a:rPr lang="en"/>
              <a:t>Total length 190mm</a:t>
            </a:r>
            <a:endParaRPr/>
          </a:p>
        </p:txBody>
      </p:sp>
      <p:pic>
        <p:nvPicPr>
          <p:cNvPr id="291" name="Google Shape;291;p15"/>
          <p:cNvPicPr preferRelativeResize="0"/>
          <p:nvPr/>
        </p:nvPicPr>
        <p:blipFill rotWithShape="1">
          <a:blip r:embed="rId4">
            <a:alphaModFix/>
          </a:blip>
          <a:srcRect b="0" l="6075" r="4190" t="5669"/>
          <a:stretch/>
        </p:blipFill>
        <p:spPr>
          <a:xfrm>
            <a:off x="5755825" y="124350"/>
            <a:ext cx="3322250" cy="2186200"/>
          </a:xfrm>
          <a:prstGeom prst="rect">
            <a:avLst/>
          </a:prstGeom>
          <a:noFill/>
          <a:ln>
            <a:noFill/>
          </a:ln>
        </p:spPr>
      </p:pic>
      <p:pic>
        <p:nvPicPr>
          <p:cNvPr id="292" name="Google Shape;292;p15"/>
          <p:cNvPicPr preferRelativeResize="0"/>
          <p:nvPr/>
        </p:nvPicPr>
        <p:blipFill rotWithShape="1">
          <a:blip r:embed="rId5">
            <a:alphaModFix/>
          </a:blip>
          <a:srcRect b="0" l="0" r="0" t="15282"/>
          <a:stretch/>
        </p:blipFill>
        <p:spPr>
          <a:xfrm>
            <a:off x="3031713" y="2432675"/>
            <a:ext cx="6046373" cy="2541599"/>
          </a:xfrm>
          <a:prstGeom prst="rect">
            <a:avLst/>
          </a:prstGeom>
          <a:noFill/>
          <a:ln>
            <a:noFill/>
          </a:ln>
        </p:spPr>
      </p:pic>
      <p:pic>
        <p:nvPicPr>
          <p:cNvPr id="293" name="Google Shape;293;p15"/>
          <p:cNvPicPr preferRelativeResize="0"/>
          <p:nvPr/>
        </p:nvPicPr>
        <p:blipFill>
          <a:blip r:embed="rId6">
            <a:alphaModFix/>
          </a:blip>
          <a:stretch>
            <a:fillRect/>
          </a:stretch>
        </p:blipFill>
        <p:spPr>
          <a:xfrm>
            <a:off x="2347069" y="3081000"/>
            <a:ext cx="371776" cy="371776"/>
          </a:xfrm>
          <a:prstGeom prst="rect">
            <a:avLst/>
          </a:prstGeom>
          <a:noFill/>
          <a:ln>
            <a:noFill/>
          </a:ln>
        </p:spPr>
      </p:pic>
      <p:pic>
        <p:nvPicPr>
          <p:cNvPr id="294" name="Google Shape;294;p15"/>
          <p:cNvPicPr preferRelativeResize="0"/>
          <p:nvPr/>
        </p:nvPicPr>
        <p:blipFill>
          <a:blip r:embed="rId7">
            <a:alphaModFix/>
          </a:blip>
          <a:stretch>
            <a:fillRect/>
          </a:stretch>
        </p:blipFill>
        <p:spPr>
          <a:xfrm>
            <a:off x="2393575" y="3497600"/>
            <a:ext cx="278774" cy="278774"/>
          </a:xfrm>
          <a:prstGeom prst="rect">
            <a:avLst/>
          </a:prstGeom>
          <a:noFill/>
          <a:ln>
            <a:noFill/>
          </a:ln>
        </p:spPr>
      </p:pic>
      <p:pic>
        <p:nvPicPr>
          <p:cNvPr id="295" name="Google Shape;295;p15"/>
          <p:cNvPicPr preferRelativeResize="0"/>
          <p:nvPr/>
        </p:nvPicPr>
        <p:blipFill>
          <a:blip r:embed="rId6">
            <a:alphaModFix/>
          </a:blip>
          <a:stretch>
            <a:fillRect/>
          </a:stretch>
        </p:blipFill>
        <p:spPr>
          <a:xfrm>
            <a:off x="2347069" y="2709225"/>
            <a:ext cx="371776" cy="3717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3"/>
                                        </p:tgtEl>
                                        <p:attrNameLst>
                                          <p:attrName>style.visibility</p:attrName>
                                        </p:attrNameLst>
                                      </p:cBhvr>
                                      <p:to>
                                        <p:strVal val="visible"/>
                                      </p:to>
                                    </p:set>
                                    <p:animEffect filter="fade" transition="in">
                                      <p:cBhvr>
                                        <p:cTn dur="1000"/>
                                        <p:tgtEl>
                                          <p:spTgt spid="2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Considerations</a:t>
            </a:r>
            <a:endParaRPr/>
          </a:p>
          <a:p>
            <a:pPr indent="0" lvl="0" marL="0" rtl="0" algn="l">
              <a:spcBef>
                <a:spcPts val="0"/>
              </a:spcBef>
              <a:spcAft>
                <a:spcPts val="0"/>
              </a:spcAft>
              <a:buNone/>
            </a:pPr>
            <a:r>
              <a:rPr lang="en" sz="1866"/>
              <a:t>Iteration 1</a:t>
            </a:r>
            <a:endParaRPr/>
          </a:p>
        </p:txBody>
      </p:sp>
      <p:sp>
        <p:nvSpPr>
          <p:cNvPr id="301" name="Google Shape;301;p16"/>
          <p:cNvSpPr txBox="1"/>
          <p:nvPr>
            <p:ph idx="1" type="body"/>
          </p:nvPr>
        </p:nvSpPr>
        <p:spPr>
          <a:xfrm>
            <a:off x="1146900" y="1541800"/>
            <a:ext cx="62490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Supports used were honeycomb structures underneath the central arches and simple rectangular supports under the center of the main arches.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Considerations</a:t>
            </a:r>
            <a:endParaRPr/>
          </a:p>
          <a:p>
            <a:pPr indent="0" lvl="0" marL="0" rtl="0" algn="l">
              <a:spcBef>
                <a:spcPts val="0"/>
              </a:spcBef>
              <a:spcAft>
                <a:spcPts val="0"/>
              </a:spcAft>
              <a:buNone/>
            </a:pPr>
            <a:r>
              <a:rPr lang="en" sz="1866"/>
              <a:t>Iteration 1</a:t>
            </a:r>
            <a:endParaRPr/>
          </a:p>
        </p:txBody>
      </p:sp>
      <p:sp>
        <p:nvSpPr>
          <p:cNvPr id="307" name="Google Shape;307;p17"/>
          <p:cNvSpPr txBox="1"/>
          <p:nvPr>
            <p:ph idx="1" type="body"/>
          </p:nvPr>
        </p:nvSpPr>
        <p:spPr>
          <a:xfrm>
            <a:off x="1146900" y="1541800"/>
            <a:ext cx="62490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Infill settings and print orientation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id="312" name="Google Shape;312;p18" title="20210219_214538 (1)_1.mp4">
            <a:hlinkClick r:id="rId3"/>
          </p:cNvPr>
          <p:cNvPicPr preferRelativeResize="0"/>
          <p:nvPr/>
        </p:nvPicPr>
        <p:blipFill>
          <a:blip r:embed="rId4">
            <a:alphaModFix/>
          </a:blip>
          <a:stretch>
            <a:fillRect/>
          </a:stretch>
        </p:blipFill>
        <p:spPr>
          <a:xfrm>
            <a:off x="3420050" y="1154200"/>
            <a:ext cx="2108476" cy="3748402"/>
          </a:xfrm>
          <a:prstGeom prst="rect">
            <a:avLst/>
          </a:prstGeom>
          <a:noFill/>
          <a:ln>
            <a:noFill/>
          </a:ln>
        </p:spPr>
      </p:pic>
      <p:sp>
        <p:nvSpPr>
          <p:cNvPr id="313" name="Google Shape;313;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Results</a:t>
            </a:r>
            <a:endParaRPr/>
          </a:p>
          <a:p>
            <a:pPr indent="0" lvl="0" marL="0" rtl="0" algn="l">
              <a:spcBef>
                <a:spcPts val="0"/>
              </a:spcBef>
              <a:spcAft>
                <a:spcPts val="0"/>
              </a:spcAft>
              <a:buNone/>
            </a:pPr>
            <a:r>
              <a:rPr lang="en" sz="1866"/>
              <a:t>Iteration 1</a:t>
            </a:r>
            <a:endParaRPr/>
          </a:p>
        </p:txBody>
      </p:sp>
      <p:pic>
        <p:nvPicPr>
          <p:cNvPr id="314" name="Google Shape;314;p18"/>
          <p:cNvPicPr preferRelativeResize="0"/>
          <p:nvPr/>
        </p:nvPicPr>
        <p:blipFill>
          <a:blip r:embed="rId5">
            <a:alphaModFix/>
          </a:blip>
          <a:stretch>
            <a:fillRect/>
          </a:stretch>
        </p:blipFill>
        <p:spPr>
          <a:xfrm>
            <a:off x="5762625" y="722800"/>
            <a:ext cx="3134849" cy="4179799"/>
          </a:xfrm>
          <a:prstGeom prst="rect">
            <a:avLst/>
          </a:prstGeom>
          <a:noFill/>
          <a:ln>
            <a:noFill/>
          </a:ln>
        </p:spPr>
      </p:pic>
      <p:pic>
        <p:nvPicPr>
          <p:cNvPr id="315" name="Google Shape;315;p18"/>
          <p:cNvPicPr preferRelativeResize="0"/>
          <p:nvPr/>
        </p:nvPicPr>
        <p:blipFill rotWithShape="1">
          <a:blip r:embed="rId6">
            <a:alphaModFix/>
          </a:blip>
          <a:srcRect b="18420" l="0" r="0" t="0"/>
          <a:stretch/>
        </p:blipFill>
        <p:spPr>
          <a:xfrm>
            <a:off x="206575" y="1661900"/>
            <a:ext cx="2979375" cy="324069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19"/>
          <p:cNvPicPr preferRelativeResize="0"/>
          <p:nvPr/>
        </p:nvPicPr>
        <p:blipFill rotWithShape="1">
          <a:blip r:embed="rId3">
            <a:alphaModFix/>
          </a:blip>
          <a:srcRect b="7952" l="0" r="6445" t="0"/>
          <a:stretch/>
        </p:blipFill>
        <p:spPr>
          <a:xfrm>
            <a:off x="3630625" y="1271850"/>
            <a:ext cx="4836526" cy="3569076"/>
          </a:xfrm>
          <a:prstGeom prst="rect">
            <a:avLst/>
          </a:prstGeom>
          <a:noFill/>
          <a:ln>
            <a:noFill/>
          </a:ln>
        </p:spPr>
      </p:pic>
      <p:sp>
        <p:nvSpPr>
          <p:cNvPr id="321" name="Google Shape;321;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Fabrication Results</a:t>
            </a:r>
            <a:endParaRPr/>
          </a:p>
          <a:p>
            <a:pPr indent="0" lvl="0" marL="0" rtl="0" algn="l">
              <a:spcBef>
                <a:spcPts val="0"/>
              </a:spcBef>
              <a:spcAft>
                <a:spcPts val="0"/>
              </a:spcAft>
              <a:buNone/>
            </a:pPr>
            <a:r>
              <a:rPr lang="en" sz="1866"/>
              <a:t>Iteration 1</a:t>
            </a:r>
            <a:endParaRPr/>
          </a:p>
        </p:txBody>
      </p:sp>
      <p:sp>
        <p:nvSpPr>
          <p:cNvPr id="322" name="Google Shape;322;p19"/>
          <p:cNvSpPr txBox="1"/>
          <p:nvPr>
            <p:ph idx="1" type="body"/>
          </p:nvPr>
        </p:nvSpPr>
        <p:spPr>
          <a:xfrm>
            <a:off x="4661175" y="3109700"/>
            <a:ext cx="1083000" cy="408900"/>
          </a:xfrm>
          <a:prstGeom prst="rect">
            <a:avLst/>
          </a:prstGeom>
          <a:solidFill>
            <a:srgbClr val="CCCCCC"/>
          </a:solidFill>
        </p:spPr>
        <p:txBody>
          <a:bodyPr anchorCtr="0" anchor="t" bIns="91425" lIns="91425" spcFirstLastPara="1" rIns="91425" wrap="square" tIns="91425">
            <a:normAutofit fontScale="85000"/>
          </a:bodyPr>
          <a:lstStyle/>
          <a:p>
            <a:pPr indent="0" lvl="0" marL="0" rtl="0" algn="l">
              <a:spcBef>
                <a:spcPts val="0"/>
              </a:spcBef>
              <a:spcAft>
                <a:spcPts val="1200"/>
              </a:spcAft>
              <a:buNone/>
            </a:pPr>
            <a:r>
              <a:rPr b="1" lang="en" sz="1700">
                <a:solidFill>
                  <a:srgbClr val="FF0000"/>
                </a:solidFill>
              </a:rPr>
              <a:t>Print error</a:t>
            </a:r>
            <a:endParaRPr b="1" sz="1700">
              <a:solidFill>
                <a:srgbClr val="FF0000"/>
              </a:solidFill>
            </a:endParaRPr>
          </a:p>
        </p:txBody>
      </p:sp>
      <p:sp>
        <p:nvSpPr>
          <p:cNvPr id="323" name="Google Shape;323;p19"/>
          <p:cNvSpPr/>
          <p:nvPr/>
        </p:nvSpPr>
        <p:spPr>
          <a:xfrm>
            <a:off x="5676900" y="2420475"/>
            <a:ext cx="762000" cy="6891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txBox="1"/>
          <p:nvPr>
            <p:ph idx="1" type="body"/>
          </p:nvPr>
        </p:nvSpPr>
        <p:spPr>
          <a:xfrm>
            <a:off x="6987500" y="2941625"/>
            <a:ext cx="1177200" cy="857100"/>
          </a:xfrm>
          <a:prstGeom prst="rect">
            <a:avLst/>
          </a:prstGeom>
          <a:solidFill>
            <a:srgbClr val="CCCCCC"/>
          </a:solidFill>
        </p:spPr>
        <p:txBody>
          <a:bodyPr anchorCtr="0" anchor="t" bIns="91425" lIns="91425" spcFirstLastPara="1" rIns="91425" wrap="square" tIns="91425">
            <a:noAutofit/>
          </a:bodyPr>
          <a:lstStyle/>
          <a:p>
            <a:pPr indent="0" lvl="0" marL="0" rtl="0" algn="l">
              <a:spcBef>
                <a:spcPts val="0"/>
              </a:spcBef>
              <a:spcAft>
                <a:spcPts val="1200"/>
              </a:spcAft>
              <a:buSzPts val="688"/>
              <a:buNone/>
            </a:pPr>
            <a:r>
              <a:rPr b="1" lang="en" sz="1400">
                <a:solidFill>
                  <a:srgbClr val="FF0000"/>
                </a:solidFill>
              </a:rPr>
              <a:t>Remaining rectangular support</a:t>
            </a:r>
            <a:endParaRPr b="1" sz="1400">
              <a:solidFill>
                <a:srgbClr val="FF0000"/>
              </a:solidFill>
            </a:endParaRPr>
          </a:p>
        </p:txBody>
      </p:sp>
      <p:sp>
        <p:nvSpPr>
          <p:cNvPr id="325" name="Google Shape;325;p19"/>
          <p:cNvSpPr/>
          <p:nvPr/>
        </p:nvSpPr>
        <p:spPr>
          <a:xfrm>
            <a:off x="6019800" y="2147050"/>
            <a:ext cx="762000" cy="1416300"/>
          </a:xfrm>
          <a:prstGeom prst="ellipse">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txBox="1"/>
          <p:nvPr>
            <p:ph idx="1" type="body"/>
          </p:nvPr>
        </p:nvSpPr>
        <p:spPr>
          <a:xfrm>
            <a:off x="609025" y="1866775"/>
            <a:ext cx="28983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Unfortunately, a print error occurred- solution we chose was to leave side rectangular supports in during testing</a:t>
            </a:r>
            <a:endParaRPr/>
          </a:p>
          <a:p>
            <a:pPr indent="-311150" lvl="0" marL="457200" rtl="0" algn="l">
              <a:spcBef>
                <a:spcPts val="1000"/>
              </a:spcBef>
              <a:spcAft>
                <a:spcPts val="1000"/>
              </a:spcAft>
              <a:buSzPts val="1300"/>
              <a:buChar char="-"/>
            </a:pPr>
            <a:r>
              <a:rPr lang="en"/>
              <a:t>Raft support removal was the most difficult part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32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32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2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32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Experimental Results</a:t>
            </a:r>
            <a:endParaRPr/>
          </a:p>
          <a:p>
            <a:pPr indent="0" lvl="0" marL="0" rtl="0" algn="l">
              <a:spcBef>
                <a:spcPts val="0"/>
              </a:spcBef>
              <a:spcAft>
                <a:spcPts val="0"/>
              </a:spcAft>
              <a:buNone/>
            </a:pPr>
            <a:r>
              <a:rPr lang="en" sz="1866"/>
              <a:t>Iteration 1</a:t>
            </a:r>
            <a:endParaRPr/>
          </a:p>
        </p:txBody>
      </p:sp>
      <p:pic>
        <p:nvPicPr>
          <p:cNvPr id="332" name="Google Shape;332;p20" title="20210301_160348.mp4">
            <a:hlinkClick r:id="rId3"/>
          </p:cNvPr>
          <p:cNvPicPr preferRelativeResize="0"/>
          <p:nvPr/>
        </p:nvPicPr>
        <p:blipFill>
          <a:blip r:embed="rId4">
            <a:alphaModFix/>
          </a:blip>
          <a:stretch>
            <a:fillRect/>
          </a:stretch>
        </p:blipFill>
        <p:spPr>
          <a:xfrm>
            <a:off x="1754238" y="1536888"/>
            <a:ext cx="6129624" cy="34479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Experimental Results</a:t>
            </a:r>
            <a:endParaRPr/>
          </a:p>
          <a:p>
            <a:pPr indent="0" lvl="0" marL="0" rtl="0" algn="l">
              <a:spcBef>
                <a:spcPts val="0"/>
              </a:spcBef>
              <a:spcAft>
                <a:spcPts val="0"/>
              </a:spcAft>
              <a:buNone/>
            </a:pPr>
            <a:r>
              <a:rPr lang="en" sz="1866"/>
              <a:t>Iteration 1</a:t>
            </a:r>
            <a:endParaRPr/>
          </a:p>
        </p:txBody>
      </p:sp>
      <p:sp>
        <p:nvSpPr>
          <p:cNvPr id="338" name="Google Shape;338;p2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9" name="Google Shape;339;p21"/>
          <p:cNvPicPr preferRelativeResize="0"/>
          <p:nvPr/>
        </p:nvPicPr>
        <p:blipFill rotWithShape="1">
          <a:blip r:embed="rId3">
            <a:alphaModFix/>
          </a:blip>
          <a:srcRect b="33329" l="0" r="0" t="16124"/>
          <a:stretch/>
        </p:blipFill>
        <p:spPr>
          <a:xfrm>
            <a:off x="2643187" y="1871375"/>
            <a:ext cx="3857626" cy="259977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